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8288000" cy="10287000"/>
  <p:notesSz cx="6858000" cy="9144000"/>
  <p:embeddedFontLst>
    <p:embeddedFont>
      <p:font typeface="Quattrocento" panose="02020502030000000404" pitchFamily="18" charset="0"/>
      <p:regular r:id="rId43"/>
      <p:bold r:id="rId44"/>
    </p:embeddedFont>
    <p:embeddedFont>
      <p:font typeface="Rye" panose="020B0604020202020204" charset="0"/>
      <p:regular r:id="rId45"/>
    </p:embeddedFont>
    <p:embeddedFont>
      <p:font typeface="Ultra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f1ecdd80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0f1ecdd80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f1ecdd80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g30f1ecdd80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0f1ecdd8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30f1ecdd8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f1ecdd80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30f1ecdd80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f1ecdd80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Weekends have </a:t>
            </a:r>
            <a:endParaRPr/>
          </a:p>
        </p:txBody>
      </p:sp>
      <p:sp>
        <p:nvSpPr>
          <p:cNvPr id="261" name="Google Shape;261;g30f1ecdd80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f6b4c606d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30f6b4c606d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f1ecdd80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30f1ecdd80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f1ecdd80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30f1ecdd80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0f17ce0b5a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30f17ce0b5a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f1ecdd800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30f1ecdd800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0f1ecdd800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30f1ecdd800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0f5757bf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30f5757bf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f5757bf4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0f5757bf4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0f1ecdd800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30f1ecdd800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0f1ecdd800_3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30f1ecdd800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0f1ecdd800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30f1ecdd800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0f1ecdd800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30f1ecdd800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f675228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30f675228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67522864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30f67522864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f67522864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30f67522864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0f67522864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30f67522864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0f67522864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30f67522864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0f67522864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30f67522864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f67522864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30f67522864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0f67522864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30f67522864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0f67522864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30f67522864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f5757bf4b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30f5757bf4b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0f5757bf4b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30f5757bf4b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f5757bf4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30f5757bf4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rot="-146016">
            <a:off x="-220585" y="-557926"/>
            <a:ext cx="18729171" cy="11071701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7" r="-62592" b="-4908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" name="Google Shape;85;p13"/>
          <p:cNvCxnSpPr/>
          <p:nvPr/>
        </p:nvCxnSpPr>
        <p:spPr>
          <a:xfrm>
            <a:off x="1591720" y="5337601"/>
            <a:ext cx="9526284" cy="0"/>
          </a:xfrm>
          <a:prstGeom prst="straightConnector1">
            <a:avLst/>
          </a:prstGeom>
          <a:noFill/>
          <a:ln w="76200" cap="rnd" cmpd="sng">
            <a:solidFill>
              <a:srgbClr val="F5F5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13"/>
          <p:cNvSpPr txBox="1"/>
          <p:nvPr/>
        </p:nvSpPr>
        <p:spPr>
          <a:xfrm>
            <a:off x="1591725" y="5559061"/>
            <a:ext cx="105240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journey through America’s recent accident stats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591725" y="4482525"/>
            <a:ext cx="100851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DEAD ENDS AND DATA TRENDS</a:t>
            </a:r>
            <a:endParaRPr sz="2100"/>
          </a:p>
        </p:txBody>
      </p:sp>
      <p:sp>
        <p:nvSpPr>
          <p:cNvPr id="88" name="Google Shape;88;p13"/>
          <p:cNvSpPr txBox="1"/>
          <p:nvPr/>
        </p:nvSpPr>
        <p:spPr>
          <a:xfrm>
            <a:off x="2949638" y="1219112"/>
            <a:ext cx="70962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26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George Washington University</a:t>
            </a:r>
            <a:endParaRPr sz="1700"/>
          </a:p>
        </p:txBody>
      </p:sp>
      <p:sp>
        <p:nvSpPr>
          <p:cNvPr id="89" name="Google Shape;89;p13"/>
          <p:cNvSpPr txBox="1"/>
          <p:nvPr/>
        </p:nvSpPr>
        <p:spPr>
          <a:xfrm>
            <a:off x="13185715" y="1064102"/>
            <a:ext cx="46449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72">
                <a:solidFill>
                  <a:srgbClr val="FFFFFF"/>
                </a:solidFill>
                <a:latin typeface="Rye"/>
                <a:ea typeface="Rye"/>
                <a:cs typeface="Rye"/>
                <a:sym typeface="Rye"/>
              </a:rPr>
              <a:t>Meet the team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13031675" y="2102025"/>
            <a:ext cx="4953000" cy="213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83" b="1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SANJANA K M</a:t>
            </a:r>
            <a:endParaRPr dirty="0"/>
          </a:p>
          <a:p>
            <a:pPr marL="0" marR="0" lvl="0" indent="0" algn="ctr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83" b="1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ADITYA KANBARGI</a:t>
            </a:r>
            <a:endParaRPr dirty="0"/>
          </a:p>
          <a:p>
            <a:pPr marL="0" marR="0" lvl="0" indent="0" algn="ctr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83" b="1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JAHNAVI V</a:t>
            </a:r>
            <a:endParaRPr dirty="0"/>
          </a:p>
          <a:p>
            <a:pPr marL="0" marR="0" lvl="0" indent="0" algn="ctr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83" b="1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ANNIE CHENG</a:t>
            </a:r>
            <a:endParaRPr dirty="0"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8275" y="817375"/>
            <a:ext cx="1416550" cy="12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/>
          <p:nvPr/>
        </p:nvSpPr>
        <p:spPr>
          <a:xfrm rot="-146016">
            <a:off x="-214078" y="-307516"/>
            <a:ext cx="18729171" cy="11071701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9" r="-62586" b="-4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5405525" y="3429000"/>
            <a:ext cx="7161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FFFFFF"/>
                </a:solidFill>
              </a:rPr>
              <a:t>SMART Question 1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3534425" y="4631050"/>
            <a:ext cx="11898900" cy="20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</a:rPr>
              <a:t>How do day of week and hour of day affect the occurrence and severity of fatal accidents?</a:t>
            </a:r>
            <a:endParaRPr sz="40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57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/>
        </p:nvSpPr>
        <p:spPr>
          <a:xfrm>
            <a:off x="5564550" y="3397975"/>
            <a:ext cx="736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chemeClr val="lt1"/>
                </a:solidFill>
              </a:rPr>
              <a:t>Accident Occurrence Analysis</a:t>
            </a:r>
            <a:r>
              <a:rPr lang="en-US" sz="3600" b="1">
                <a:solidFill>
                  <a:schemeClr val="lt1"/>
                </a:solidFill>
              </a:rPr>
              <a:t> </a:t>
            </a:r>
            <a:endParaRPr/>
          </a:p>
        </p:txBody>
      </p:sp>
      <p:sp>
        <p:nvSpPr>
          <p:cNvPr id="230" name="Google Shape;230;p23"/>
          <p:cNvSpPr/>
          <p:nvPr/>
        </p:nvSpPr>
        <p:spPr>
          <a:xfrm rot="948463">
            <a:off x="-2664264" y="6002811"/>
            <a:ext cx="20850703" cy="12434602"/>
          </a:xfrm>
          <a:custGeom>
            <a:avLst/>
            <a:gdLst/>
            <a:ahLst/>
            <a:cxnLst/>
            <a:rect l="l" t="t" r="r" b="b"/>
            <a:pathLst>
              <a:path w="20843800" h="12430485" extrusionOk="0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1" name="Google Shape;231;p23"/>
          <p:cNvCxnSpPr/>
          <p:nvPr/>
        </p:nvCxnSpPr>
        <p:spPr>
          <a:xfrm rot="10800000">
            <a:off x="2102700" y="2766855"/>
            <a:ext cx="15156600" cy="0"/>
          </a:xfrm>
          <a:prstGeom prst="straightConnector1">
            <a:avLst/>
          </a:prstGeom>
          <a:noFill/>
          <a:ln w="76200" cap="flat" cmpd="sng">
            <a:solidFill>
              <a:srgbClr val="F5F5F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/>
          <p:nvPr/>
        </p:nvSpPr>
        <p:spPr>
          <a:xfrm rot="-143157">
            <a:off x="-428494" y="-551490"/>
            <a:ext cx="19103086" cy="11237479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9" r="-62586" b="-4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1731650" y="977275"/>
            <a:ext cx="138018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</a:rPr>
              <a:t>Accident Occurrence Analysis: </a:t>
            </a:r>
            <a:endParaRPr sz="36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</a:rPr>
              <a:t>Day of Week &amp; Hour of Day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24" descr="A graph of a number of injuries&#10;&#10;Description automatically generated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83150" y="2457150"/>
            <a:ext cx="8700300" cy="53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"/>
          <p:cNvSpPr txBox="1"/>
          <p:nvPr/>
        </p:nvSpPr>
        <p:spPr>
          <a:xfrm>
            <a:off x="10835650" y="3840475"/>
            <a:ext cx="74925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3116700" y="8315225"/>
            <a:ext cx="3398400" cy="1200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u="sng">
                <a:solidFill>
                  <a:srgbClr val="003A5D"/>
                </a:solidFill>
              </a:rPr>
              <a:t>Chi-Squared Goodness-of-Fit Test</a:t>
            </a:r>
            <a:endParaRPr sz="24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</a:rPr>
              <a:t>p-value &lt; 2.2e-16</a:t>
            </a:r>
            <a:endParaRPr sz="2400" b="1"/>
          </a:p>
        </p:txBody>
      </p:sp>
      <p:sp>
        <p:nvSpPr>
          <p:cNvPr id="241" name="Google Shape;241;p24"/>
          <p:cNvSpPr txBox="1"/>
          <p:nvPr/>
        </p:nvSpPr>
        <p:spPr>
          <a:xfrm>
            <a:off x="12347525" y="8315225"/>
            <a:ext cx="3398400" cy="1200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u="sng">
                <a:solidFill>
                  <a:srgbClr val="003A5D"/>
                </a:solidFill>
              </a:rPr>
              <a:t>Chi-Squared Goodness-of-Fit Test</a:t>
            </a:r>
            <a:endParaRPr sz="24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</a:rPr>
              <a:t>p-value &lt; 2.2e-16</a:t>
            </a:r>
            <a:endParaRPr sz="2400" b="1"/>
          </a:p>
        </p:txBody>
      </p:sp>
      <p:pic>
        <p:nvPicPr>
          <p:cNvPr id="242" name="Google Shape;24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9600" y="2479250"/>
            <a:ext cx="8700300" cy="537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57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/>
        </p:nvSpPr>
        <p:spPr>
          <a:xfrm>
            <a:off x="5564550" y="3397975"/>
            <a:ext cx="7517100" cy="1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 b="1">
                <a:solidFill>
                  <a:schemeClr val="lt1"/>
                </a:solidFill>
              </a:rPr>
              <a:t>Fatality Analysis</a:t>
            </a:r>
            <a:r>
              <a:rPr lang="en-US" sz="3600" b="1">
                <a:solidFill>
                  <a:schemeClr val="lt1"/>
                </a:solidFill>
              </a:rPr>
              <a:t> </a:t>
            </a:r>
            <a:endParaRPr/>
          </a:p>
        </p:txBody>
      </p:sp>
      <p:sp>
        <p:nvSpPr>
          <p:cNvPr id="248" name="Google Shape;248;p25"/>
          <p:cNvSpPr/>
          <p:nvPr/>
        </p:nvSpPr>
        <p:spPr>
          <a:xfrm rot="948463">
            <a:off x="-2664264" y="6002811"/>
            <a:ext cx="20850703" cy="12434602"/>
          </a:xfrm>
          <a:custGeom>
            <a:avLst/>
            <a:gdLst/>
            <a:ahLst/>
            <a:cxnLst/>
            <a:rect l="l" t="t" r="r" b="b"/>
            <a:pathLst>
              <a:path w="20843800" h="12430485" extrusionOk="0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9" name="Google Shape;249;p25"/>
          <p:cNvCxnSpPr/>
          <p:nvPr/>
        </p:nvCxnSpPr>
        <p:spPr>
          <a:xfrm rot="10800000">
            <a:off x="2102700" y="2766855"/>
            <a:ext cx="15156600" cy="0"/>
          </a:xfrm>
          <a:prstGeom prst="straightConnector1">
            <a:avLst/>
          </a:prstGeom>
          <a:noFill/>
          <a:ln w="76200" cap="flat" cmpd="sng">
            <a:solidFill>
              <a:srgbClr val="F5F5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0" name="Google Shape;250;p25"/>
          <p:cNvSpPr txBox="1"/>
          <p:nvPr/>
        </p:nvSpPr>
        <p:spPr>
          <a:xfrm>
            <a:off x="3857625" y="4937775"/>
            <a:ext cx="10921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</a:rPr>
              <a:t>One vs Multiple Fatalities per Accident</a:t>
            </a:r>
            <a:endParaRPr sz="40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7" r="-62592" b="-4908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Fatality Analysis: Day of Week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14178550" y="5280650"/>
            <a:ext cx="3583800" cy="1731600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1" u="sng">
                <a:solidFill>
                  <a:srgbClr val="003A5D"/>
                </a:solidFill>
              </a:rPr>
              <a:t>Chi-Squared Test</a:t>
            </a:r>
            <a:endParaRPr sz="2600" b="1"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F0000"/>
                </a:solidFill>
              </a:rPr>
              <a:t>p-value = 0.006</a:t>
            </a:r>
            <a:endParaRPr sz="2600" b="1"/>
          </a:p>
        </p:txBody>
      </p:sp>
      <p:pic>
        <p:nvPicPr>
          <p:cNvPr id="258" name="Google Shape;2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050" y="1314450"/>
            <a:ext cx="12401550" cy="76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4475" y="4813925"/>
            <a:ext cx="8280928" cy="46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/>
          <p:nvPr/>
        </p:nvSpPr>
        <p:spPr>
          <a:xfrm rot="5011987">
            <a:off x="9761867" y="2342657"/>
            <a:ext cx="15784073" cy="9413047"/>
          </a:xfrm>
          <a:custGeom>
            <a:avLst/>
            <a:gdLst/>
            <a:ahLst/>
            <a:cxnLst/>
            <a:rect l="l" t="t" r="r" b="b"/>
            <a:pathLst>
              <a:path w="15802157" h="9423832" extrusionOk="0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7"/>
          <p:cNvSpPr txBox="1"/>
          <p:nvPr/>
        </p:nvSpPr>
        <p:spPr>
          <a:xfrm>
            <a:off x="9144000" y="5105400"/>
            <a:ext cx="698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7"/>
          <p:cNvSpPr/>
          <p:nvPr/>
        </p:nvSpPr>
        <p:spPr>
          <a:xfrm rot="-5400000">
            <a:off x="927875" y="2452425"/>
            <a:ext cx="4879500" cy="4717500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2123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1309925" y="4164675"/>
            <a:ext cx="3730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</a:rPr>
              <a:t>Standardized Residuals</a:t>
            </a:r>
            <a:endParaRPr sz="4000"/>
          </a:p>
        </p:txBody>
      </p:sp>
      <p:sp>
        <p:nvSpPr>
          <p:cNvPr id="268" name="Google Shape;268;p27"/>
          <p:cNvSpPr/>
          <p:nvPr/>
        </p:nvSpPr>
        <p:spPr>
          <a:xfrm>
            <a:off x="10477706" y="5829250"/>
            <a:ext cx="2161500" cy="614100"/>
          </a:xfrm>
          <a:prstGeom prst="flowChartAlternateProcess">
            <a:avLst/>
          </a:prstGeom>
          <a:solidFill>
            <a:srgbClr val="000000">
              <a:alpha val="0"/>
            </a:srgbClr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8100" y="2295750"/>
            <a:ext cx="8073675" cy="23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/>
          <p:nvPr/>
        </p:nvSpPr>
        <p:spPr>
          <a:xfrm>
            <a:off x="10577904" y="8781775"/>
            <a:ext cx="1985100" cy="614100"/>
          </a:xfrm>
          <a:prstGeom prst="flowChartAlternateProcess">
            <a:avLst/>
          </a:prstGeom>
          <a:solidFill>
            <a:srgbClr val="000000">
              <a:alpha val="0"/>
            </a:srgbClr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/>
          <p:nvPr/>
        </p:nvSpPr>
        <p:spPr>
          <a:xfrm rot="-146016">
            <a:off x="-214078" y="-383716"/>
            <a:ext cx="18729171" cy="11071701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9" r="-62586" b="-4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Fatality Analysis: Hour of Day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14631650" y="7088525"/>
            <a:ext cx="3171900" cy="1623000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1" u="sng">
                <a:solidFill>
                  <a:srgbClr val="003A5D"/>
                </a:solidFill>
                <a:latin typeface="Calibri"/>
                <a:ea typeface="Calibri"/>
                <a:cs typeface="Calibri"/>
                <a:sym typeface="Calibri"/>
              </a:rPr>
              <a:t>Chi-Squared Test</a:t>
            </a:r>
            <a:endParaRPr sz="2600" b="1" i="1" u="sng">
              <a:solidFill>
                <a:srgbClr val="003A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p-value = 2e-05</a:t>
            </a:r>
            <a:endParaRPr sz="2600" b="1" i="1" u="sng">
              <a:solidFill>
                <a:srgbClr val="003A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775" y="1898125"/>
            <a:ext cx="13626798" cy="681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425" y="2050612"/>
            <a:ext cx="8753001" cy="552113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9"/>
          <p:cNvSpPr/>
          <p:nvPr/>
        </p:nvSpPr>
        <p:spPr>
          <a:xfrm rot="5011987">
            <a:off x="9789092" y="2261007"/>
            <a:ext cx="15784073" cy="9413047"/>
          </a:xfrm>
          <a:custGeom>
            <a:avLst/>
            <a:gdLst/>
            <a:ahLst/>
            <a:cxnLst/>
            <a:rect l="l" t="t" r="r" b="b"/>
            <a:pathLst>
              <a:path w="15802157" h="9423832" extrusionOk="0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9"/>
          <p:cNvSpPr txBox="1"/>
          <p:nvPr/>
        </p:nvSpPr>
        <p:spPr>
          <a:xfrm>
            <a:off x="9144000" y="5105400"/>
            <a:ext cx="698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9"/>
          <p:cNvSpPr/>
          <p:nvPr/>
        </p:nvSpPr>
        <p:spPr>
          <a:xfrm rot="-5400000">
            <a:off x="927875" y="2452425"/>
            <a:ext cx="4879500" cy="4717500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2123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1309925" y="4164675"/>
            <a:ext cx="3730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</a:rPr>
              <a:t>Standardized Residuals</a:t>
            </a:r>
            <a:endParaRPr sz="4000"/>
          </a:p>
        </p:txBody>
      </p:sp>
      <p:sp>
        <p:nvSpPr>
          <p:cNvPr id="288" name="Google Shape;288;p29"/>
          <p:cNvSpPr/>
          <p:nvPr/>
        </p:nvSpPr>
        <p:spPr>
          <a:xfrm>
            <a:off x="10624425" y="5457675"/>
            <a:ext cx="1159200" cy="556800"/>
          </a:xfrm>
          <a:prstGeom prst="flowChartAlternateProcess">
            <a:avLst/>
          </a:prstGeom>
          <a:solidFill>
            <a:srgbClr val="000000">
              <a:alpha val="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/>
          <p:nvPr/>
        </p:nvSpPr>
        <p:spPr>
          <a:xfrm rot="-146016">
            <a:off x="-220585" y="-406163"/>
            <a:ext cx="18729171" cy="11099330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9" r="-62586" b="-4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sz="40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chemeClr val="lt1"/>
              </a:solidFill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5405525" y="3429000"/>
            <a:ext cx="7161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FFFFFF"/>
                </a:solidFill>
              </a:rPr>
              <a:t>SMART Question 2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0"/>
          <p:cNvSpPr txBox="1"/>
          <p:nvPr/>
        </p:nvSpPr>
        <p:spPr>
          <a:xfrm>
            <a:off x="3360425" y="4652800"/>
            <a:ext cx="11898900" cy="20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</a:rPr>
              <a:t>How does weather and lighting conditions affect the severity of fatal accidents?</a:t>
            </a:r>
            <a:endParaRPr sz="40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/>
          <p:nvPr/>
        </p:nvSpPr>
        <p:spPr>
          <a:xfrm rot="-146016">
            <a:off x="-220578" y="-392354"/>
            <a:ext cx="18729171" cy="11071701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9" r="-62586" b="-4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1"/>
          <p:cNvSpPr txBox="1"/>
          <p:nvPr/>
        </p:nvSpPr>
        <p:spPr>
          <a:xfrm>
            <a:off x="2791350" y="3718975"/>
            <a:ext cx="1270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" name="Google Shape;3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13" y="1733375"/>
            <a:ext cx="7553325" cy="62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66600" y="1733375"/>
            <a:ext cx="7820025" cy="62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1"/>
          <p:cNvSpPr txBox="1"/>
          <p:nvPr/>
        </p:nvSpPr>
        <p:spPr>
          <a:xfrm>
            <a:off x="3280650" y="500225"/>
            <a:ext cx="1172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3360425" y="4652800"/>
            <a:ext cx="11898900" cy="20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</a:rPr>
              <a:t>H</a:t>
            </a:r>
            <a:endParaRPr sz="40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225" y="1733375"/>
            <a:ext cx="8163024" cy="71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29800" y="1733375"/>
            <a:ext cx="8456824" cy="715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388" y="1412975"/>
            <a:ext cx="10723855" cy="18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2781224" y="3009975"/>
            <a:ext cx="13128201" cy="1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5225" y="3291575"/>
            <a:ext cx="2739425" cy="14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19150" y="3428996"/>
            <a:ext cx="2233187" cy="14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6575" y="5879475"/>
            <a:ext cx="2456725" cy="1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19150" y="5879475"/>
            <a:ext cx="2233194" cy="14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/>
          <p:nvPr/>
        </p:nvSpPr>
        <p:spPr>
          <a:xfrm rot="-146016">
            <a:off x="-220578" y="-392354"/>
            <a:ext cx="18729171" cy="11071701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9" r="-62586" b="-4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163" y="1576375"/>
            <a:ext cx="10906125" cy="71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2850" y="1576375"/>
            <a:ext cx="10906126" cy="749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/>
          <p:nvPr/>
        </p:nvSpPr>
        <p:spPr>
          <a:xfrm rot="-146016">
            <a:off x="-214078" y="-383716"/>
            <a:ext cx="18729171" cy="11071701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9" r="-62586" b="-4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3"/>
          <p:cNvSpPr txBox="1"/>
          <p:nvPr/>
        </p:nvSpPr>
        <p:spPr>
          <a:xfrm>
            <a:off x="3643150" y="3891575"/>
            <a:ext cx="11898900" cy="20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</a:rPr>
              <a:t>State-Level Analysis of Fatal Accidents in Adverse Conditions</a:t>
            </a:r>
            <a:endParaRPr sz="40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/>
          <p:nvPr/>
        </p:nvSpPr>
        <p:spPr>
          <a:xfrm rot="-146016">
            <a:off x="-214078" y="-383716"/>
            <a:ext cx="18729171" cy="11071701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9" r="-62586" b="-4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4"/>
          <p:cNvSpPr txBox="1"/>
          <p:nvPr/>
        </p:nvSpPr>
        <p:spPr>
          <a:xfrm>
            <a:off x="3643150" y="3891575"/>
            <a:ext cx="11898900" cy="20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</a:rPr>
              <a:t>State-Level Analysis of Fatal Accidents in Adverse Conditions</a:t>
            </a:r>
            <a:endParaRPr sz="40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D4B142-4123-AF0B-2591-1B5287A3FEAA}"/>
              </a:ext>
            </a:extLst>
          </p:cNvPr>
          <p:cNvSpPr/>
          <p:nvPr/>
        </p:nvSpPr>
        <p:spPr>
          <a:xfrm>
            <a:off x="10766323" y="840658"/>
            <a:ext cx="2551471" cy="8259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5C5F0B-20E0-4772-AB83-FD710A725502}"/>
              </a:ext>
            </a:extLst>
          </p:cNvPr>
          <p:cNvSpPr/>
          <p:nvPr/>
        </p:nvSpPr>
        <p:spPr>
          <a:xfrm>
            <a:off x="6150076" y="4483510"/>
            <a:ext cx="8627807" cy="3244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898527" cy="10134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FBFE61-16B1-C17F-55DD-520F8DCF7214}"/>
              </a:ext>
            </a:extLst>
          </p:cNvPr>
          <p:cNvSpPr/>
          <p:nvPr/>
        </p:nvSpPr>
        <p:spPr>
          <a:xfrm>
            <a:off x="7860890" y="4232787"/>
            <a:ext cx="1769807" cy="4424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B85D5-145E-9F6C-E0B3-95218268121F}"/>
              </a:ext>
            </a:extLst>
          </p:cNvPr>
          <p:cNvSpPr/>
          <p:nvPr/>
        </p:nvSpPr>
        <p:spPr>
          <a:xfrm>
            <a:off x="6194323" y="6032090"/>
            <a:ext cx="2389238" cy="7521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/>
          <p:nvPr/>
        </p:nvSpPr>
        <p:spPr>
          <a:xfrm rot="-146016">
            <a:off x="-214078" y="-383716"/>
            <a:ext cx="18729171" cy="11071701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9" r="-62586" b="-4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1400" y="1504138"/>
            <a:ext cx="11296650" cy="74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7600" y="1404050"/>
            <a:ext cx="11523327" cy="749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/>
          <p:nvPr/>
        </p:nvSpPr>
        <p:spPr>
          <a:xfrm rot="-146016">
            <a:off x="-214078" y="-383716"/>
            <a:ext cx="18729171" cy="11071701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7" r="-62592" b="-4908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7"/>
          <p:cNvSpPr txBox="1"/>
          <p:nvPr/>
        </p:nvSpPr>
        <p:spPr>
          <a:xfrm>
            <a:off x="5502350" y="2740275"/>
            <a:ext cx="8247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lt1"/>
                </a:solidFill>
              </a:rPr>
              <a:t>SMART Question 3</a:t>
            </a:r>
            <a:endParaRPr/>
          </a:p>
        </p:txBody>
      </p:sp>
      <p:sp>
        <p:nvSpPr>
          <p:cNvPr id="350" name="Google Shape;350;p37"/>
          <p:cNvSpPr txBox="1"/>
          <p:nvPr/>
        </p:nvSpPr>
        <p:spPr>
          <a:xfrm>
            <a:off x="2695650" y="4131200"/>
            <a:ext cx="128967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</a:rPr>
              <a:t>What is the impact of infrastructure (road type  routes and intersections - for both urban and rural ) on the severity of crashes?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7" r="-62592" b="-4908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8"/>
          <p:cNvSpPr txBox="1"/>
          <p:nvPr/>
        </p:nvSpPr>
        <p:spPr>
          <a:xfrm>
            <a:off x="2295525" y="8795525"/>
            <a:ext cx="6762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u="sng">
                <a:solidFill>
                  <a:srgbClr val="003A5D"/>
                </a:solidFill>
                <a:highlight>
                  <a:schemeClr val="lt1"/>
                </a:highlight>
              </a:rPr>
              <a:t>Chi-Squared Goodness-of-Fit Test</a:t>
            </a:r>
            <a:endParaRPr sz="24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highlight>
                  <a:schemeClr val="lt1"/>
                </a:highlight>
              </a:rPr>
              <a:t>p-value &lt; 2.2e-16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57" name="Google Shape;357;p38"/>
          <p:cNvSpPr txBox="1"/>
          <p:nvPr/>
        </p:nvSpPr>
        <p:spPr>
          <a:xfrm>
            <a:off x="1411175" y="214875"/>
            <a:ext cx="1507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Analyzing the total fatalities by the type of road</a:t>
            </a:r>
            <a:endParaRPr sz="49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888" y="1154925"/>
            <a:ext cx="13279773" cy="76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/>
          <p:nvPr/>
        </p:nvSpPr>
        <p:spPr>
          <a:xfrm rot="-146016">
            <a:off x="-214078" y="-383716"/>
            <a:ext cx="18729171" cy="11071701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9" r="-62586" b="-4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9"/>
          <p:cNvSpPr txBox="1"/>
          <p:nvPr/>
        </p:nvSpPr>
        <p:spPr>
          <a:xfrm>
            <a:off x="553925" y="357750"/>
            <a:ext cx="16835400" cy="11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Identifying the top fatal routes by route name and functional system name</a:t>
            </a:r>
            <a:endParaRPr sz="4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475" y="1418600"/>
            <a:ext cx="14787576" cy="83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/>
          <p:nvPr/>
        </p:nvSpPr>
        <p:spPr>
          <a:xfrm rot="-146016">
            <a:off x="-220578" y="-392354"/>
            <a:ext cx="18729171" cy="11071701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9" r="-62586" b="-4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900" y="529100"/>
            <a:ext cx="16287748" cy="92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/>
          <p:nvPr/>
        </p:nvSpPr>
        <p:spPr>
          <a:xfrm rot="-146016">
            <a:off x="-214078" y="-383716"/>
            <a:ext cx="18729171" cy="11071701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9" r="-62586" b="-4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3382" y="2502075"/>
            <a:ext cx="8032444" cy="64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750" y="2502076"/>
            <a:ext cx="8659251" cy="64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1"/>
          <p:cNvSpPr txBox="1"/>
          <p:nvPr/>
        </p:nvSpPr>
        <p:spPr>
          <a:xfrm>
            <a:off x="428625" y="619675"/>
            <a:ext cx="177069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lang="en-US" sz="3850" b="1">
                <a:solidFill>
                  <a:schemeClr val="lt1"/>
                </a:solidFill>
              </a:rPr>
              <a:t>Comparing Crash Characteristics on Urban vs. Rural Functional Systems</a:t>
            </a:r>
            <a:endParaRPr sz="385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1682" t="-65771" r="-3408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 b="1" dirty="0">
                <a:solidFill>
                  <a:srgbClr val="FFFFFF"/>
                </a:solidFill>
              </a:rPr>
              <a:t>Data source: </a:t>
            </a:r>
            <a:endParaRPr sz="30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 b="1" dirty="0">
                <a:solidFill>
                  <a:srgbClr val="FFFFFF"/>
                </a:solidFill>
              </a:rPr>
              <a:t>Fatality Analysis Reporting System (FARS),</a:t>
            </a:r>
            <a:endParaRPr sz="30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>
                <a:solidFill>
                  <a:srgbClr val="FFFFFF"/>
                </a:solidFill>
              </a:rPr>
              <a:t>Bureau of Transportation statistics </a:t>
            </a:r>
            <a:endParaRPr sz="30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>
                <a:solidFill>
                  <a:srgbClr val="FFFFFF"/>
                </a:solidFill>
              </a:rPr>
              <a:t>(US dept. of Transportation)</a:t>
            </a:r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dirty="0">
              <a:solidFill>
                <a:srgbClr val="FFFFFF"/>
              </a:solidFill>
            </a:endParaRPr>
          </a:p>
        </p:txBody>
      </p:sp>
      <p:grpSp>
        <p:nvGrpSpPr>
          <p:cNvPr id="109" name="Google Shape;109;p15"/>
          <p:cNvGrpSpPr/>
          <p:nvPr/>
        </p:nvGrpSpPr>
        <p:grpSpPr>
          <a:xfrm>
            <a:off x="2418066" y="3304093"/>
            <a:ext cx="1954784" cy="1954784"/>
            <a:chOff x="0" y="0"/>
            <a:chExt cx="812800" cy="812800"/>
          </a:xfrm>
        </p:grpSpPr>
        <p:sp>
          <p:nvSpPr>
            <p:cNvPr id="110" name="Google Shape;110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B34593"/>
                </a:gs>
                <a:gs pos="100000">
                  <a:srgbClr val="151F5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5"/>
          <p:cNvSpPr/>
          <p:nvPr/>
        </p:nvSpPr>
        <p:spPr>
          <a:xfrm>
            <a:off x="2837874" y="3773191"/>
            <a:ext cx="1115200" cy="1152932"/>
          </a:xfrm>
          <a:custGeom>
            <a:avLst/>
            <a:gdLst/>
            <a:ahLst/>
            <a:cxnLst/>
            <a:rect l="l" t="t" r="r" b="b"/>
            <a:pathLst>
              <a:path w="1115200" h="1152932" extrusionOk="0">
                <a:moveTo>
                  <a:pt x="0" y="0"/>
                </a:moveTo>
                <a:lnTo>
                  <a:pt x="1115200" y="0"/>
                </a:lnTo>
                <a:lnTo>
                  <a:pt x="1115200" y="1152933"/>
                </a:lnTo>
                <a:lnTo>
                  <a:pt x="0" y="1152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" name="Google Shape;113;p15"/>
          <p:cNvGrpSpPr/>
          <p:nvPr/>
        </p:nvGrpSpPr>
        <p:grpSpPr>
          <a:xfrm>
            <a:off x="7920437" y="3342343"/>
            <a:ext cx="1954753" cy="1954753"/>
            <a:chOff x="0" y="0"/>
            <a:chExt cx="812800" cy="812800"/>
          </a:xfrm>
        </p:grpSpPr>
        <p:sp>
          <p:nvSpPr>
            <p:cNvPr id="114" name="Google Shape;114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B34593"/>
                </a:gs>
                <a:gs pos="100000">
                  <a:srgbClr val="151F5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5"/>
          <p:cNvSpPr/>
          <p:nvPr/>
        </p:nvSpPr>
        <p:spPr>
          <a:xfrm>
            <a:off x="8511780" y="3836026"/>
            <a:ext cx="855266" cy="1152932"/>
          </a:xfrm>
          <a:custGeom>
            <a:avLst/>
            <a:gdLst/>
            <a:ahLst/>
            <a:cxnLst/>
            <a:rect l="l" t="t" r="r" b="b"/>
            <a:pathLst>
              <a:path w="855266" h="1152932" extrusionOk="0">
                <a:moveTo>
                  <a:pt x="0" y="0"/>
                </a:moveTo>
                <a:lnTo>
                  <a:pt x="855266" y="0"/>
                </a:lnTo>
                <a:lnTo>
                  <a:pt x="855266" y="1152932"/>
                </a:lnTo>
                <a:lnTo>
                  <a:pt x="0" y="1152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" name="Google Shape;117;p15"/>
          <p:cNvGrpSpPr/>
          <p:nvPr/>
        </p:nvGrpSpPr>
        <p:grpSpPr>
          <a:xfrm>
            <a:off x="14132058" y="3435093"/>
            <a:ext cx="1954784" cy="1954784"/>
            <a:chOff x="0" y="0"/>
            <a:chExt cx="812800" cy="812800"/>
          </a:xfrm>
        </p:grpSpPr>
        <p:sp>
          <p:nvSpPr>
            <p:cNvPr id="118" name="Google Shape;118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B34593"/>
                </a:gs>
                <a:gs pos="100000">
                  <a:srgbClr val="151F5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14675639" y="3773191"/>
            <a:ext cx="1152932" cy="1152932"/>
          </a:xfrm>
          <a:custGeom>
            <a:avLst/>
            <a:gdLst/>
            <a:ahLst/>
            <a:cxnLst/>
            <a:rect l="l" t="t" r="r" b="b"/>
            <a:pathLst>
              <a:path w="1152932" h="1152932" extrusionOk="0">
                <a:moveTo>
                  <a:pt x="0" y="0"/>
                </a:moveTo>
                <a:lnTo>
                  <a:pt x="1152933" y="0"/>
                </a:lnTo>
                <a:lnTo>
                  <a:pt x="1152933" y="1152933"/>
                </a:lnTo>
                <a:lnTo>
                  <a:pt x="0" y="1152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4301387" y="1015716"/>
            <a:ext cx="9192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DATASET OVERVIEW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1895463" y="5691000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</a:rPr>
              <a:t>39481 Records</a:t>
            </a:r>
            <a:endParaRPr sz="3000"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</a:rPr>
              <a:t>83 features</a:t>
            </a:r>
            <a:endParaRPr sz="3000" b="1">
              <a:solidFill>
                <a:srgbClr val="FFFFFF"/>
              </a:solidFill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13769650" y="5691000"/>
            <a:ext cx="4010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</a:rPr>
              <a:t>34 Categorical data</a:t>
            </a:r>
            <a:endParaRPr sz="3000"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</a:rPr>
              <a:t>49 numeric data</a:t>
            </a:r>
            <a:endParaRPr sz="30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/>
          <p:nvPr/>
        </p:nvSpPr>
        <p:spPr>
          <a:xfrm rot="-146016">
            <a:off x="-214078" y="-383716"/>
            <a:ext cx="18729171" cy="11071701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9" r="-62586" b="-4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5502350" y="2740275"/>
            <a:ext cx="8247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lt1"/>
                </a:solidFill>
              </a:rPr>
              <a:t>SMART Question 4</a:t>
            </a:r>
            <a:endParaRPr/>
          </a:p>
        </p:txBody>
      </p:sp>
      <p:sp>
        <p:nvSpPr>
          <p:cNvPr id="386" name="Google Shape;386;p42"/>
          <p:cNvSpPr txBox="1"/>
          <p:nvPr/>
        </p:nvSpPr>
        <p:spPr>
          <a:xfrm>
            <a:off x="2695650" y="4131200"/>
            <a:ext cx="128967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</a:rPr>
              <a:t>Are there any noticeable trends in fatal accidents through the year 2022? Has the number of fatalities been increasing or decreasing in certain regions?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/>
          <p:nvPr/>
        </p:nvSpPr>
        <p:spPr>
          <a:xfrm rot="-146016">
            <a:off x="-214078" y="-383716"/>
            <a:ext cx="18729171" cy="11071701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9" r="-62586" b="-4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800" y="1494000"/>
            <a:ext cx="8058350" cy="69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8975" y="3810000"/>
            <a:ext cx="7205774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5"/>
          <p:cNvSpPr/>
          <p:nvPr/>
        </p:nvSpPr>
        <p:spPr>
          <a:xfrm rot="-146016">
            <a:off x="-214078" y="-383716"/>
            <a:ext cx="18729171" cy="11071701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9" r="-62586" b="-4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025" y="1253411"/>
            <a:ext cx="10887951" cy="778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/>
          <p:nvPr/>
        </p:nvSpPr>
        <p:spPr>
          <a:xfrm rot="-146016">
            <a:off x="-214078" y="-383716"/>
            <a:ext cx="18729171" cy="11071701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9" r="-62586" b="-4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3699" y="335716"/>
            <a:ext cx="12413599" cy="963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7"/>
          <p:cNvSpPr/>
          <p:nvPr/>
        </p:nvSpPr>
        <p:spPr>
          <a:xfrm rot="-146016">
            <a:off x="-214078" y="-383716"/>
            <a:ext cx="18729171" cy="11071701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9" r="-62586" b="-4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1775" y="159075"/>
            <a:ext cx="12057450" cy="37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0125" y="4083000"/>
            <a:ext cx="7121899" cy="593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4875" y="4328288"/>
            <a:ext cx="7423599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8"/>
          <p:cNvSpPr/>
          <p:nvPr/>
        </p:nvSpPr>
        <p:spPr>
          <a:xfrm rot="-146016">
            <a:off x="-214078" y="-383716"/>
            <a:ext cx="18729171" cy="11071701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9" r="-62586" b="-4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8"/>
          <p:cNvSpPr txBox="1"/>
          <p:nvPr/>
        </p:nvSpPr>
        <p:spPr>
          <a:xfrm>
            <a:off x="5502350" y="2740275"/>
            <a:ext cx="8247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lt1"/>
                </a:solidFill>
              </a:rPr>
              <a:t>SMART Question 5</a:t>
            </a:r>
            <a:endParaRPr/>
          </a:p>
        </p:txBody>
      </p:sp>
      <p:sp>
        <p:nvSpPr>
          <p:cNvPr id="426" name="Google Shape;426;p48"/>
          <p:cNvSpPr txBox="1"/>
          <p:nvPr/>
        </p:nvSpPr>
        <p:spPr>
          <a:xfrm>
            <a:off x="2695650" y="4131200"/>
            <a:ext cx="12896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</a:rPr>
              <a:t>Does the EMS arrival time influence the number of fatalities?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9"/>
          <p:cNvSpPr/>
          <p:nvPr/>
        </p:nvSpPr>
        <p:spPr>
          <a:xfrm rot="-146016">
            <a:off x="-214078" y="-383716"/>
            <a:ext cx="18729171" cy="11071701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9" r="-62586" b="-4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p49"/>
          <p:cNvPicPr preferRelativeResize="0"/>
          <p:nvPr/>
        </p:nvPicPr>
        <p:blipFill rotWithShape="1">
          <a:blip r:embed="rId4">
            <a:alphaModFix/>
          </a:blip>
          <a:srcRect l="5704"/>
          <a:stretch/>
        </p:blipFill>
        <p:spPr>
          <a:xfrm>
            <a:off x="521425" y="1268025"/>
            <a:ext cx="17245148" cy="8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3775" y="2730225"/>
            <a:ext cx="11220450" cy="69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0"/>
          <p:cNvSpPr/>
          <p:nvPr/>
        </p:nvSpPr>
        <p:spPr>
          <a:xfrm rot="-146016">
            <a:off x="-214078" y="-383716"/>
            <a:ext cx="18729171" cy="11071701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9" r="-62586" b="-4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9" name="Google Shape;43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125" y="2006325"/>
            <a:ext cx="10953750" cy="65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1"/>
          <p:cNvSpPr/>
          <p:nvPr/>
        </p:nvSpPr>
        <p:spPr>
          <a:xfrm rot="-146016">
            <a:off x="-320128" y="-392354"/>
            <a:ext cx="18729171" cy="11071701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9" r="-62586" b="-4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1"/>
          <p:cNvSpPr txBox="1"/>
          <p:nvPr/>
        </p:nvSpPr>
        <p:spPr>
          <a:xfrm>
            <a:off x="3263825" y="7767850"/>
            <a:ext cx="120015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chemeClr val="lt1"/>
                </a:solidFill>
              </a:rPr>
              <a:t>There is no significant relationship between EMS arrival time and severity of accidents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3775" y="642825"/>
            <a:ext cx="11220450" cy="69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57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2"/>
          <p:cNvSpPr txBox="1"/>
          <p:nvPr/>
        </p:nvSpPr>
        <p:spPr>
          <a:xfrm>
            <a:off x="1028700" y="590184"/>
            <a:ext cx="115347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452" name="Google Shape;452;p52"/>
          <p:cNvSpPr txBox="1"/>
          <p:nvPr/>
        </p:nvSpPr>
        <p:spPr>
          <a:xfrm>
            <a:off x="1279075" y="1959425"/>
            <a:ext cx="15593700" cy="7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2500" lnSpcReduction="10000"/>
          </a:bodyPr>
          <a:lstStyle/>
          <a:p>
            <a:pPr marL="457200" marR="0" lvl="0" indent="-358021" algn="l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3261" b="1">
                <a:solidFill>
                  <a:schemeClr val="lt1"/>
                </a:solidFill>
              </a:rPr>
              <a:t>Key Findings</a:t>
            </a:r>
            <a:endParaRPr sz="3261" b="1">
              <a:solidFill>
                <a:schemeClr val="lt1"/>
              </a:solidFill>
            </a:endParaRPr>
          </a:p>
          <a:p>
            <a:pPr marL="914400" marR="0" lvl="1" indent="-358021" algn="l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-US" sz="3261" b="1">
                <a:solidFill>
                  <a:schemeClr val="lt1"/>
                </a:solidFill>
              </a:rPr>
              <a:t>Fatal accidents are more frequent between 6 pm and 10 pm and on weekends, with late-night hours linked to increased severity</a:t>
            </a:r>
            <a:endParaRPr sz="3261" b="1">
              <a:solidFill>
                <a:schemeClr val="lt1"/>
              </a:solidFill>
            </a:endParaRPr>
          </a:p>
          <a:p>
            <a:pPr marL="914400" marR="0" lvl="1" indent="-358021" algn="l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-US" sz="3261" b="1">
                <a:solidFill>
                  <a:schemeClr val="lt1"/>
                </a:solidFill>
              </a:rPr>
              <a:t>Clear weather conditions see the highest fatalities, while poorly lit roads (“Dark - Not Lighted”) have elevated risks.</a:t>
            </a:r>
            <a:endParaRPr sz="3261" b="1">
              <a:solidFill>
                <a:schemeClr val="lt1"/>
              </a:solidFill>
            </a:endParaRPr>
          </a:p>
          <a:p>
            <a:pPr marL="914400" marR="0" lvl="1" indent="-358021" algn="l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-US" sz="3261" b="1">
                <a:solidFill>
                  <a:schemeClr val="lt1"/>
                </a:solidFill>
              </a:rPr>
              <a:t>Highways and major arterials report the most fatalities, likely influenced by higher speeds and traffic volume.</a:t>
            </a:r>
            <a:endParaRPr sz="3261" b="1">
              <a:solidFill>
                <a:schemeClr val="lt1"/>
              </a:solidFill>
            </a:endParaRPr>
          </a:p>
          <a:p>
            <a:pPr marL="914400" marR="0" lvl="1" indent="-358021" algn="l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-US" sz="3261" b="1">
                <a:solidFill>
                  <a:schemeClr val="lt1"/>
                </a:solidFill>
              </a:rPr>
              <a:t>EMS response time did not significantly affect fatality severity, suggesting a greater need for preventive measures over emergency response.</a:t>
            </a:r>
            <a:endParaRPr sz="3261" b="1">
              <a:solidFill>
                <a:schemeClr val="lt1"/>
              </a:solidFill>
            </a:endParaRPr>
          </a:p>
          <a:p>
            <a:pPr marL="457200" marR="0" lvl="0" indent="-358021" algn="l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3261" b="1">
                <a:solidFill>
                  <a:schemeClr val="lt1"/>
                </a:solidFill>
              </a:rPr>
              <a:t>Limitation</a:t>
            </a:r>
            <a:endParaRPr sz="3261" b="1">
              <a:solidFill>
                <a:schemeClr val="lt1"/>
              </a:solidFill>
            </a:endParaRPr>
          </a:p>
          <a:p>
            <a:pPr marL="914400" marR="0" lvl="1" indent="-358021" algn="l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-US" sz="3261" b="1">
                <a:solidFill>
                  <a:schemeClr val="lt1"/>
                </a:solidFill>
              </a:rPr>
              <a:t>Solely focus on accident file, excluding critical behavioural aspects like impaired driving or motorist fatigue</a:t>
            </a:r>
            <a:endParaRPr sz="3261" b="1">
              <a:solidFill>
                <a:schemeClr val="lt1"/>
              </a:solidFill>
            </a:endParaRPr>
          </a:p>
          <a:p>
            <a:pPr marL="914400" marR="0" lvl="1" indent="-358021" algn="l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-US" sz="3261" b="1">
                <a:solidFill>
                  <a:schemeClr val="lt1"/>
                </a:solidFill>
              </a:rPr>
              <a:t>Each factor (temporal, environmental, and infrastructural) is analyzed individually. </a:t>
            </a:r>
            <a:endParaRPr sz="3261" b="1">
              <a:solidFill>
                <a:schemeClr val="lt1"/>
              </a:solidFill>
            </a:endParaRPr>
          </a:p>
          <a:p>
            <a:pPr marL="457200" lvl="0" indent="-358021" algn="l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3261" b="1" u="sng">
                <a:solidFill>
                  <a:schemeClr val="lt1"/>
                </a:solidFill>
              </a:rPr>
              <a:t>Further considerations: Cross Factor Analysis</a:t>
            </a:r>
            <a:endParaRPr sz="3261" b="1" u="sng">
              <a:solidFill>
                <a:schemeClr val="lt1"/>
              </a:solidFill>
            </a:endParaRPr>
          </a:p>
          <a:p>
            <a:pPr marL="914400" lvl="1" indent="-358021" algn="l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-US" sz="3261" b="1">
                <a:solidFill>
                  <a:schemeClr val="lt1"/>
                </a:solidFill>
              </a:rPr>
              <a:t>To gain more comprehensive understanding, further analysis should integrate these factors, examining the interactive effect on fatal accidents</a:t>
            </a:r>
            <a:endParaRPr sz="3261" b="1">
              <a:solidFill>
                <a:schemeClr val="lt1"/>
              </a:solidFill>
            </a:endParaRPr>
          </a:p>
          <a:p>
            <a:pPr marL="914400" lvl="1" indent="-358021" algn="l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-US" sz="3261" b="1">
                <a:solidFill>
                  <a:schemeClr val="lt1"/>
                </a:solidFill>
              </a:rPr>
              <a:t>investigate the underlying explanation for our analysis result</a:t>
            </a:r>
            <a:endParaRPr sz="3261" b="1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</a:rPr>
              <a:t> </a:t>
            </a:r>
            <a:endParaRPr sz="2200" b="1">
              <a:solidFill>
                <a:schemeClr val="lt1"/>
              </a:solidFill>
            </a:endParaRPr>
          </a:p>
        </p:txBody>
      </p:sp>
      <p:cxnSp>
        <p:nvCxnSpPr>
          <p:cNvPr id="453" name="Google Shape;453;p52"/>
          <p:cNvCxnSpPr/>
          <p:nvPr/>
        </p:nvCxnSpPr>
        <p:spPr>
          <a:xfrm>
            <a:off x="1028705" y="1684887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F5F5F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57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16"/>
          <p:cNvCxnSpPr/>
          <p:nvPr/>
        </p:nvCxnSpPr>
        <p:spPr>
          <a:xfrm rot="10800000">
            <a:off x="1972200" y="2201405"/>
            <a:ext cx="15156600" cy="0"/>
          </a:xfrm>
          <a:prstGeom prst="straightConnector1">
            <a:avLst/>
          </a:prstGeom>
          <a:noFill/>
          <a:ln w="76200" cap="flat" cmpd="sng">
            <a:solidFill>
              <a:srgbClr val="F5F5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" name="Google Shape;129;p16"/>
          <p:cNvSpPr txBox="1"/>
          <p:nvPr/>
        </p:nvSpPr>
        <p:spPr>
          <a:xfrm>
            <a:off x="6836750" y="1350800"/>
            <a:ext cx="5999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FFFFFF"/>
                </a:solidFill>
              </a:rPr>
              <a:t>Features of Interest 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1972200" y="2978850"/>
            <a:ext cx="2653500" cy="29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st_case</a:t>
            </a: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unique identifier depicting case no.(numeric)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6009800" y="2978850"/>
            <a:ext cx="3194100" cy="3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statename</a:t>
            </a: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Char- categorical different states in USA like virginia..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14147225" y="6403375"/>
            <a:ext cx="3646200" cy="25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hour</a:t>
            </a: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numeric- discrete 0 to 23 representing 24 hour clock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1972225" y="6403375"/>
            <a:ext cx="3317100" cy="25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day</a:t>
            </a: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day of the month- discrete integer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9820125" y="6419100"/>
            <a:ext cx="3646200" cy="29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monthname</a:t>
            </a: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categorical- January to december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9624375" y="2978850"/>
            <a:ext cx="46908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countyname</a:t>
            </a: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Char- Categorical-  different counties in each state like Arlington..</a:t>
            </a:r>
            <a:r>
              <a:rPr lang="en-US" sz="3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5855113" y="6403375"/>
            <a:ext cx="2892600" cy="20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day_weekname</a:t>
            </a: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categorical-monday to sunday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14147225" y="2978850"/>
            <a:ext cx="2892600" cy="20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rur_urbname</a:t>
            </a: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Rural, Urban (categorical)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3"/>
          <p:cNvSpPr/>
          <p:nvPr/>
        </p:nvSpPr>
        <p:spPr>
          <a:xfrm rot="-147453">
            <a:off x="-228233" y="-406616"/>
            <a:ext cx="18727959" cy="11081317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7" r="-62592" b="-4908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53"/>
          <p:cNvSpPr txBox="1"/>
          <p:nvPr/>
        </p:nvSpPr>
        <p:spPr>
          <a:xfrm>
            <a:off x="2362200" y="2703889"/>
            <a:ext cx="11402580" cy="486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36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</a:t>
            </a:r>
            <a:r>
              <a:rPr lang="en-US" sz="14136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136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/>
          </a:p>
        </p:txBody>
      </p:sp>
      <p:cxnSp>
        <p:nvCxnSpPr>
          <p:cNvPr id="460" name="Google Shape;460;p53"/>
          <p:cNvCxnSpPr/>
          <p:nvPr/>
        </p:nvCxnSpPr>
        <p:spPr>
          <a:xfrm>
            <a:off x="4495800" y="5134041"/>
            <a:ext cx="7620000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57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/>
          <p:nvPr/>
        </p:nvSpPr>
        <p:spPr>
          <a:xfrm rot="948463">
            <a:off x="-2592814" y="6002811"/>
            <a:ext cx="20850703" cy="12434602"/>
          </a:xfrm>
          <a:custGeom>
            <a:avLst/>
            <a:gdLst/>
            <a:ahLst/>
            <a:cxnLst/>
            <a:rect l="l" t="t" r="r" b="b"/>
            <a:pathLst>
              <a:path w="20843800" h="12430485" extrusionOk="0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" name="Google Shape;143;p17"/>
          <p:cNvCxnSpPr/>
          <p:nvPr/>
        </p:nvCxnSpPr>
        <p:spPr>
          <a:xfrm rot="10800000">
            <a:off x="1972200" y="2201405"/>
            <a:ext cx="15156600" cy="0"/>
          </a:xfrm>
          <a:prstGeom prst="straightConnector1">
            <a:avLst/>
          </a:prstGeom>
          <a:noFill/>
          <a:ln w="76200" cap="flat" cmpd="sng">
            <a:solidFill>
              <a:srgbClr val="F5F5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17"/>
          <p:cNvSpPr txBox="1"/>
          <p:nvPr/>
        </p:nvSpPr>
        <p:spPr>
          <a:xfrm>
            <a:off x="6913873" y="1394298"/>
            <a:ext cx="73737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FFFFFF"/>
                </a:solidFill>
              </a:rPr>
              <a:t>Features of Interest</a:t>
            </a:r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15056850" y="3204000"/>
            <a:ext cx="26502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weathername</a:t>
            </a: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weather during the time of crash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(categorical)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10517170" y="3040800"/>
            <a:ext cx="3770400" cy="10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lgt_condname</a:t>
            </a: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The lighting condition during the time of crash (categorical)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5045400" y="3040800"/>
            <a:ext cx="4702500" cy="10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funcsysname</a:t>
            </a: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Functional classification of the segment of trafficway - Ex - Interstate (categorical)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5259713" y="6911775"/>
            <a:ext cx="5574300" cy="20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arr_min - </a:t>
            </a: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Minutes after the hour that EMS arrived on the crash scene (numeric)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12077900" y="7007025"/>
            <a:ext cx="3216000" cy="1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fatals</a:t>
            </a: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number of fatalities (numeric)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720600" y="3040800"/>
            <a:ext cx="3851400" cy="27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routename - </a:t>
            </a: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Identifies the route signing of the trafficway</a:t>
            </a:r>
            <a:r>
              <a:rPr lang="en-US" sz="32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(categorical)</a:t>
            </a:r>
            <a:endParaRPr sz="3200"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 extrusionOk="0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" name="Google Shape;156;p18"/>
          <p:cNvGrpSpPr/>
          <p:nvPr/>
        </p:nvGrpSpPr>
        <p:grpSpPr>
          <a:xfrm>
            <a:off x="125200" y="845325"/>
            <a:ext cx="18018889" cy="8596344"/>
            <a:chOff x="0" y="0"/>
            <a:chExt cx="4064900" cy="2006663"/>
          </a:xfrm>
        </p:grpSpPr>
        <p:sp>
          <p:nvSpPr>
            <p:cNvPr id="157" name="Google Shape;157;p18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 extrusionOk="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 cmpd="sng">
              <a:solidFill>
                <a:srgbClr val="20235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8"/>
            <p:cNvSpPr txBox="1"/>
            <p:nvPr/>
          </p:nvSpPr>
          <p:spPr>
            <a:xfrm>
              <a:off x="0" y="19050"/>
              <a:ext cx="4064900" cy="1987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9" name="Google Shape;159;p18"/>
          <p:cNvCxnSpPr/>
          <p:nvPr/>
        </p:nvCxnSpPr>
        <p:spPr>
          <a:xfrm rot="10800000">
            <a:off x="8654651" y="2652442"/>
            <a:ext cx="0" cy="5211720"/>
          </a:xfrm>
          <a:prstGeom prst="straightConnector1">
            <a:avLst/>
          </a:prstGeom>
          <a:noFill/>
          <a:ln w="38100" cap="flat" cmpd="sng">
            <a:solidFill>
              <a:srgbClr val="C23A9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" name="Google Shape;160;p18"/>
          <p:cNvSpPr/>
          <p:nvPr/>
        </p:nvSpPr>
        <p:spPr>
          <a:xfrm>
            <a:off x="8469396" y="2458348"/>
            <a:ext cx="370511" cy="388188"/>
          </a:xfrm>
          <a:custGeom>
            <a:avLst/>
            <a:gdLst/>
            <a:ahLst/>
            <a:cxnLst/>
            <a:rect l="l" t="t" r="r" b="b"/>
            <a:pathLst>
              <a:path w="10990383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19225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8469396" y="3655628"/>
            <a:ext cx="357187" cy="374229"/>
          </a:xfrm>
          <a:custGeom>
            <a:avLst/>
            <a:gdLst/>
            <a:ahLst/>
            <a:cxnLst/>
            <a:rect l="l" t="t" r="r" b="b"/>
            <a:pathLst>
              <a:path w="10990383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19225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9054156" y="2441900"/>
            <a:ext cx="793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/>
              <a:t>I</a:t>
            </a:r>
            <a:r>
              <a:rPr lang="en-US" sz="3300" b="1">
                <a:latin typeface="Calibri"/>
                <a:ea typeface="Calibri"/>
                <a:cs typeface="Calibri"/>
                <a:sym typeface="Calibri"/>
              </a:rPr>
              <a:t>mporting all the crucial libraries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9054150" y="3588800"/>
            <a:ext cx="943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latin typeface="Calibri"/>
                <a:ea typeface="Calibri"/>
                <a:cs typeface="Calibri"/>
                <a:sym typeface="Calibri"/>
              </a:rPr>
              <a:t>Identifying and handling the missing values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9054150" y="2949795"/>
            <a:ext cx="702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readr, dplyr, tidyr, stringr, ggplot2, plotly, shiny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9072300" y="4096700"/>
            <a:ext cx="10293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3 columns - TWAY_ID2, X AND Y with a huge number of NA values.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8462733" y="4641904"/>
            <a:ext cx="357187" cy="374229"/>
          </a:xfrm>
          <a:custGeom>
            <a:avLst/>
            <a:gdLst/>
            <a:ahLst/>
            <a:cxnLst/>
            <a:rect l="l" t="t" r="r" b="b"/>
            <a:pathLst>
              <a:path w="10990383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19225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9054139" y="4577900"/>
            <a:ext cx="526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latin typeface="Calibri"/>
                <a:ea typeface="Calibri"/>
                <a:cs typeface="Calibri"/>
                <a:sym typeface="Calibri"/>
              </a:rPr>
              <a:t>Enhancing data quality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9054150" y="5081300"/>
            <a:ext cx="9430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Dropped 40 columns which were duplicates and irrelevant.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Cleaned the column names by renaming for consistency.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805641" y="4423376"/>
            <a:ext cx="5260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PREPROCESSING</a:t>
            </a:r>
            <a:endParaRPr sz="1600"/>
          </a:p>
        </p:txBody>
      </p:sp>
      <p:sp>
        <p:nvSpPr>
          <p:cNvPr id="170" name="Google Shape;170;p18"/>
          <p:cNvSpPr/>
          <p:nvPr/>
        </p:nvSpPr>
        <p:spPr>
          <a:xfrm>
            <a:off x="8462733" y="6199229"/>
            <a:ext cx="357187" cy="374229"/>
          </a:xfrm>
          <a:custGeom>
            <a:avLst/>
            <a:gdLst/>
            <a:ahLst/>
            <a:cxnLst/>
            <a:rect l="l" t="t" r="r" b="b"/>
            <a:pathLst>
              <a:path w="10990383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19225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9054150" y="6039788"/>
            <a:ext cx="909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Converting variables into the correct data types</a:t>
            </a:r>
            <a:endParaRPr sz="3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9054150" y="6624500"/>
            <a:ext cx="8429700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Converted categorical variables into factors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8462733" y="7293204"/>
            <a:ext cx="357187" cy="374229"/>
          </a:xfrm>
          <a:custGeom>
            <a:avLst/>
            <a:gdLst/>
            <a:ahLst/>
            <a:cxnLst/>
            <a:rect l="l" t="t" r="r" b="b"/>
            <a:pathLst>
              <a:path w="10990383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19225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9072300" y="7145963"/>
            <a:ext cx="8120100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Outlier detection and handling</a:t>
            </a:r>
            <a:endParaRPr sz="3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9072300" y="7756100"/>
            <a:ext cx="7119900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IQR Method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2104075" y="1521406"/>
            <a:ext cx="2348889" cy="2348889"/>
          </a:xfrm>
          <a:custGeom>
            <a:avLst/>
            <a:gdLst/>
            <a:ahLst/>
            <a:cxnLst/>
            <a:rect l="l" t="t" r="r" b="b"/>
            <a:pathLst>
              <a:path w="2348889" h="2348889" extrusionOk="0">
                <a:moveTo>
                  <a:pt x="0" y="0"/>
                </a:moveTo>
                <a:lnTo>
                  <a:pt x="2348889" y="0"/>
                </a:lnTo>
                <a:lnTo>
                  <a:pt x="2348889" y="2348888"/>
                </a:lnTo>
                <a:lnTo>
                  <a:pt x="0" y="2348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1937405" y="5283643"/>
            <a:ext cx="2318994" cy="2348889"/>
          </a:xfrm>
          <a:custGeom>
            <a:avLst/>
            <a:gdLst/>
            <a:ahLst/>
            <a:cxnLst/>
            <a:rect l="l" t="t" r="r" b="b"/>
            <a:pathLst>
              <a:path w="2318994" h="2348889" extrusionOk="0">
                <a:moveTo>
                  <a:pt x="0" y="0"/>
                </a:moveTo>
                <a:lnTo>
                  <a:pt x="2318993" y="0"/>
                </a:lnTo>
                <a:lnTo>
                  <a:pt x="2318993" y="2348888"/>
                </a:lnTo>
                <a:lnTo>
                  <a:pt x="0" y="2348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1959600" y="8117325"/>
            <a:ext cx="2952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83 → 42 Columns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57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/>
          <p:nvPr/>
        </p:nvSpPr>
        <p:spPr>
          <a:xfrm rot="948463">
            <a:off x="-2664264" y="6002811"/>
            <a:ext cx="20850703" cy="12434602"/>
          </a:xfrm>
          <a:custGeom>
            <a:avLst/>
            <a:gdLst/>
            <a:ahLst/>
            <a:cxnLst/>
            <a:rect l="l" t="t" r="r" b="b"/>
            <a:pathLst>
              <a:path w="20843800" h="12430485" extrusionOk="0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4618500" y="507575"/>
            <a:ext cx="9051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FFFFFF"/>
                </a:solidFill>
              </a:rPr>
              <a:t>OUTLIERS</a:t>
            </a:r>
            <a:endParaRPr sz="2400" b="1"/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63" y="1497137"/>
            <a:ext cx="8510276" cy="73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23264" y="1487462"/>
            <a:ext cx="8712287" cy="7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/>
        </p:nvSpPr>
        <p:spPr>
          <a:xfrm>
            <a:off x="1053975" y="9013675"/>
            <a:ext cx="71676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BEFORE OUTLIER REMOVAL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10174175" y="9061300"/>
            <a:ext cx="70485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OUTLIER REMOVAL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 extrusionOk="0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chemeClr val="lt1"/>
                </a:solidFill>
              </a:rPr>
              <a:t>How do day of week and hour of day affect the occurrence and severity of fatal accidents?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 extrusionOk="0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4572000" y="4730300"/>
            <a:ext cx="3277914" cy="2715234"/>
          </a:xfrm>
          <a:custGeom>
            <a:avLst/>
            <a:gdLst/>
            <a:ahLst/>
            <a:cxnLst/>
            <a:rect l="l" t="t" r="r" b="b"/>
            <a:pathLst>
              <a:path w="1010143" h="1813178" extrusionOk="0">
                <a:moveTo>
                  <a:pt x="885683" y="1813178"/>
                </a:moveTo>
                <a:lnTo>
                  <a:pt x="124460" y="1813178"/>
                </a:lnTo>
                <a:cubicBezTo>
                  <a:pt x="55880" y="1813178"/>
                  <a:pt x="0" y="1757298"/>
                  <a:pt x="0" y="1688718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885683" y="0"/>
                </a:lnTo>
                <a:cubicBezTo>
                  <a:pt x="954263" y="0"/>
                  <a:pt x="1010143" y="55880"/>
                  <a:pt x="1010143" y="124460"/>
                </a:cubicBezTo>
                <a:lnTo>
                  <a:pt x="1010143" y="1688718"/>
                </a:lnTo>
                <a:cubicBezTo>
                  <a:pt x="1010143" y="1757298"/>
                  <a:pt x="954263" y="1813178"/>
                  <a:pt x="885683" y="1813178"/>
                </a:cubicBezTo>
                <a:close/>
              </a:path>
            </a:pathLst>
          </a:custGeom>
          <a:solidFill>
            <a:srgbClr val="2D2F30">
              <a:alpha val="30588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>
                <a:solidFill>
                  <a:schemeClr val="lt1"/>
                </a:solidFill>
              </a:rPr>
              <a:t>What is the Impact of environmental conditions on fatalities?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 extrusionOk="0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0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 extrusionOk="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565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0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 extrusionOk="0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15778223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 extrusionOk="0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523263" y="1434838"/>
            <a:ext cx="14957100" cy="15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62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rPr>
              <a:t>SMART QUESTIONS</a:t>
            </a:r>
            <a:endParaRPr/>
          </a:p>
        </p:txBody>
      </p:sp>
      <p:sp>
        <p:nvSpPr>
          <p:cNvPr id="201" name="Google Shape;201;p20"/>
          <p:cNvSpPr txBox="1"/>
          <p:nvPr/>
        </p:nvSpPr>
        <p:spPr>
          <a:xfrm>
            <a:off x="2102789" y="3467729"/>
            <a:ext cx="12993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51" b="1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rPr>
              <a:t>Q1</a:t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8188806" y="3451405"/>
            <a:ext cx="16023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51" b="1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rPr>
              <a:t>Q3</a:t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15163307" y="3503530"/>
            <a:ext cx="16449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51" b="1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rPr>
              <a:t>Q5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1185379" y="4804250"/>
            <a:ext cx="3134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>
                <a:solidFill>
                  <a:schemeClr val="lt1"/>
                </a:solidFill>
              </a:rPr>
              <a:t>How do temporal factors influence the occurrence of accidents?</a:t>
            </a:r>
            <a:endParaRPr sz="3000"/>
          </a:p>
        </p:txBody>
      </p:sp>
      <p:sp>
        <p:nvSpPr>
          <p:cNvPr id="205" name="Google Shape;205;p20"/>
          <p:cNvSpPr txBox="1"/>
          <p:nvPr/>
        </p:nvSpPr>
        <p:spPr>
          <a:xfrm>
            <a:off x="5241560" y="3484066"/>
            <a:ext cx="12507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37" b="1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rPr>
              <a:t>Q2</a:t>
            </a:r>
            <a:endParaRPr/>
          </a:p>
        </p:txBody>
      </p:sp>
      <p:sp>
        <p:nvSpPr>
          <p:cNvPr id="206" name="Google Shape;206;p20"/>
          <p:cNvSpPr txBox="1"/>
          <p:nvPr/>
        </p:nvSpPr>
        <p:spPr>
          <a:xfrm>
            <a:off x="11721341" y="3495281"/>
            <a:ext cx="15117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9" b="1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rPr>
              <a:t>Q4</a:t>
            </a:r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7681550" y="4735575"/>
            <a:ext cx="3637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</a:rPr>
              <a:t>How do Infrastructure influence crashes?</a:t>
            </a:r>
            <a:endParaRPr sz="3000"/>
          </a:p>
        </p:txBody>
      </p:sp>
      <p:sp>
        <p:nvSpPr>
          <p:cNvPr id="208" name="Google Shape;208;p20"/>
          <p:cNvSpPr txBox="1"/>
          <p:nvPr/>
        </p:nvSpPr>
        <p:spPr>
          <a:xfrm>
            <a:off x="11485025" y="4735575"/>
            <a:ext cx="3134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</a:rPr>
              <a:t>Explain the trends in fatal accidents over time?</a:t>
            </a:r>
            <a:endParaRPr sz="3000"/>
          </a:p>
        </p:txBody>
      </p:sp>
      <p:sp>
        <p:nvSpPr>
          <p:cNvPr id="209" name="Google Shape;209;p20"/>
          <p:cNvSpPr txBox="1"/>
          <p:nvPr/>
        </p:nvSpPr>
        <p:spPr>
          <a:xfrm>
            <a:off x="14785100" y="4735575"/>
            <a:ext cx="3451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</a:rPr>
              <a:t>Does EMS arrival time influence the number of fatalities?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 extrusionOk="0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48" t="-14707" r="-62592" b="-4908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1282800" y="809625"/>
            <a:ext cx="15722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lang="en-US" sz="3950" b="1">
                <a:solidFill>
                  <a:schemeClr val="lt1"/>
                </a:solidFill>
              </a:rPr>
              <a:t>Drill-Down Analysis of Crash Fatalities by State and County</a:t>
            </a:r>
            <a:endParaRPr sz="3950" b="1">
              <a:solidFill>
                <a:schemeClr val="lt1"/>
              </a:solidFill>
            </a:endParaRPr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25" y="2381800"/>
            <a:ext cx="8641099" cy="690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7424" y="2381800"/>
            <a:ext cx="8398226" cy="690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779</Words>
  <Application>Microsoft Office PowerPoint</Application>
  <PresentationFormat>Custom</PresentationFormat>
  <Paragraphs>143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Quattrocento</vt:lpstr>
      <vt:lpstr>Ultra</vt:lpstr>
      <vt:lpstr>Calibri</vt:lpstr>
      <vt:lpstr>Rye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Fatality Analysis: Day of Week</vt:lpstr>
      <vt:lpstr>PowerPoint Presentation</vt:lpstr>
      <vt:lpstr>Fatality Analysis: Hour of 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sanjana km</cp:lastModifiedBy>
  <cp:revision>3</cp:revision>
  <dcterms:modified xsi:type="dcterms:W3CDTF">2024-10-28T21:48:15Z</dcterms:modified>
</cp:coreProperties>
</file>